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86" r:id="rId5"/>
    <p:sldId id="259" r:id="rId6"/>
    <p:sldId id="268" r:id="rId7"/>
    <p:sldId id="26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3" r:id="rId26"/>
    <p:sldId id="292" r:id="rId27"/>
    <p:sldId id="294" r:id="rId28"/>
    <p:sldId id="296" r:id="rId29"/>
    <p:sldId id="297" r:id="rId30"/>
    <p:sldId id="265" r:id="rId31"/>
    <p:sldId id="298" r:id="rId32"/>
    <p:sldId id="266" r:id="rId33"/>
    <p:sldId id="299" r:id="rId34"/>
    <p:sldId id="300" r:id="rId35"/>
    <p:sldId id="302" r:id="rId36"/>
    <p:sldId id="304" r:id="rId37"/>
    <p:sldId id="306" r:id="rId38"/>
    <p:sldId id="301" r:id="rId39"/>
    <p:sldId id="307" r:id="rId40"/>
    <p:sldId id="305" r:id="rId41"/>
    <p:sldId id="271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544F2-852E-4E02-8F64-3A9A9D58FBC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ED49F-BCE5-49CA-8076-05E3B766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3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97D9-E8CE-4AFD-B672-798F2EB30402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342E-DDC9-434C-B122-6553E3F0B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MR </a:t>
            </a:r>
            <a:r>
              <a:rPr lang="en-US" dirty="0" err="1" smtClean="0"/>
              <a:t>McGRATH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</a:t>
            </a:r>
            <a:r>
              <a:rPr lang="en-US" baseline="0" dirty="0" smtClean="0"/>
              <a:t> find a current chart for voter concerns.  Is this set of slides what you would have used for the 2-class lesson?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transition for the immigration section?	Do students think that if we removed cheap labor, technology would be </a:t>
            </a:r>
            <a:r>
              <a:rPr lang="en-US" baseline="0" dirty="0" err="1" smtClean="0"/>
              <a:t>incentified</a:t>
            </a:r>
            <a:r>
              <a:rPr lang="en-US" baseline="0" dirty="0" smtClean="0"/>
              <a:t> to keep prices down?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</a:t>
            </a:r>
            <a:r>
              <a:rPr lang="en-US" baseline="0" dirty="0" smtClean="0"/>
              <a:t> find a current chart for voter concerns.  Is this set of slides what you would have used for the 2-class lesson?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I CAN FIND MORE CURRENT GRAPHS FROM SOUTHERN</a:t>
            </a:r>
            <a:r>
              <a:rPr lang="en-US" baseline="0" dirty="0" smtClean="0"/>
              <a:t>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</a:t>
            </a:r>
            <a:r>
              <a:rPr lang="en-US" baseline="0" dirty="0" smtClean="0"/>
              <a:t> ABOUT THESE or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LIKE THE IDEA OF A SUMMARY</a:t>
            </a:r>
            <a:r>
              <a:rPr lang="en-US" baseline="0" dirty="0" smtClean="0"/>
              <a:t> OR EXIT TICKET.  I also want to do an activity, stand by your opinion sign, research and share, or game.  Most importantly, we want to get thoughtful discussion going during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 look for through 2016, but it will look the same.  Try Southern Poverty Law Center or Pew.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342E-DDC9-434C-B122-6553E3F0B6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6C90646-DFC4-42F2-B530-48447476CD6C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D9136E5-A838-4D34-B64B-470532998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jsonline.com/news/statepolitics/wisconsin-political-committee-contributions-268183852.htm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QXiCLzyAw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0eK4EoVyy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mzE8LYi8k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XnKZASSWw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wdsWjC9VQ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KwOae1Jz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Qyq9576pc&amp;index=1&amp;list=PLvJEwnjkinbNZ9TsRFAo-b7ljtUDZnva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Peas </a:t>
            </a:r>
          </a:p>
          <a:p>
            <a:pPr algn="ctr"/>
            <a:r>
              <a:rPr lang="en-US" dirty="0" smtClean="0"/>
              <a:t>in a Pod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3357240"/>
          </a:xfrm>
        </p:spPr>
        <p:txBody>
          <a:bodyPr/>
          <a:lstStyle/>
          <a:p>
            <a:pPr algn="ctr"/>
            <a:r>
              <a:rPr lang="en-US" dirty="0" smtClean="0"/>
              <a:t>Economics &amp; Politics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cap="none" dirty="0" smtClean="0"/>
              <a:t>EQ: How do money, power, and politics impact our economy?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D.12.03</a:t>
            </a:r>
            <a:br>
              <a:rPr lang="en-US" sz="1200" dirty="0" smtClean="0"/>
            </a:br>
            <a:r>
              <a:rPr lang="en-US" sz="1200" dirty="0" smtClean="0"/>
              <a:t>D.12.06</a:t>
            </a:r>
            <a:br>
              <a:rPr lang="en-US" sz="1200" dirty="0" smtClean="0"/>
            </a:br>
            <a:r>
              <a:rPr lang="en-US" sz="1200" dirty="0" smtClean="0"/>
              <a:t>D.12.12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41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sconsin Candidates Money States Sour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5029636" cy="40618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economics of congressional politics in Wisconsin</a:t>
            </a:r>
            <a:endParaRPr lang="en-US" dirty="0"/>
          </a:p>
        </p:txBody>
      </p:sp>
      <p:pic>
        <p:nvPicPr>
          <p:cNvPr id="7" name="Picture 6" descr="WI State Congressional Spending Sour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752600"/>
            <a:ext cx="3495690" cy="50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71600" y="2895600"/>
            <a:ext cx="6400800" cy="16002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hlinkClick r:id="rId3"/>
              </a:rPr>
              <a:t>2014 Wisconsin Governor's Race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economics of Gubernatorial politics in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Where’s all this extra </a:t>
            </a:r>
            <a:br>
              <a:rPr lang="en-US" dirty="0" smtClean="0"/>
            </a:br>
            <a:r>
              <a:rPr lang="en-US" dirty="0" smtClean="0"/>
              <a:t>money coming from?</a:t>
            </a:r>
            <a:endParaRPr lang="en-US" dirty="0"/>
          </a:p>
        </p:txBody>
      </p:sp>
      <p:pic>
        <p:nvPicPr>
          <p:cNvPr id="8" name="Picture 7" descr="Dark Money 1s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733225"/>
            <a:ext cx="5257800" cy="52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More dark money spending</a:t>
            </a:r>
            <a:endParaRPr lang="en-US" dirty="0"/>
          </a:p>
        </p:txBody>
      </p:sp>
      <p:pic>
        <p:nvPicPr>
          <p:cNvPr id="8" name="Picture 7" descr="Dark Money 1s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11750"/>
            <a:ext cx="6450476" cy="52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10x more dark money spending!</a:t>
            </a:r>
            <a:endParaRPr lang="en-US" dirty="0"/>
          </a:p>
        </p:txBody>
      </p:sp>
      <p:pic>
        <p:nvPicPr>
          <p:cNvPr id="8" name="Picture 7" descr="Dark Money 1s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99" y="1711751"/>
            <a:ext cx="5754743" cy="51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Who’s providing all this money?</a:t>
            </a:r>
            <a:endParaRPr lang="en-US" dirty="0"/>
          </a:p>
        </p:txBody>
      </p:sp>
      <p:pic>
        <p:nvPicPr>
          <p:cNvPr id="8" name="Picture 7" descr="Dark Money 1s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4531" y="1711751"/>
            <a:ext cx="5670879" cy="51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does dark money get </a:t>
            </a:r>
            <a:br>
              <a:rPr lang="en-US" dirty="0" smtClean="0"/>
            </a:br>
            <a:r>
              <a:rPr lang="en-US" dirty="0" smtClean="0"/>
              <a:t>into the campaign?</a:t>
            </a:r>
            <a:endParaRPr lang="en-US" dirty="0"/>
          </a:p>
        </p:txBody>
      </p:sp>
      <p:pic>
        <p:nvPicPr>
          <p:cNvPr id="8" name="Picture 7" descr="Dark Money 1s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443" y="1711751"/>
            <a:ext cx="5585054" cy="51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That’s a lot of $$$</a:t>
            </a:r>
            <a:endParaRPr lang="en-US" dirty="0"/>
          </a:p>
        </p:txBody>
      </p:sp>
      <p:pic>
        <p:nvPicPr>
          <p:cNvPr id="8" name="Picture 7" descr="Dark Money 1s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531" y="1711751"/>
            <a:ext cx="5380878" cy="51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U.S. ranks 31 out of 35 in % of eligible voters who actually voted</a:t>
            </a:r>
            <a:endParaRPr lang="en-US" dirty="0"/>
          </a:p>
        </p:txBody>
      </p:sp>
      <p:pic>
        <p:nvPicPr>
          <p:cNvPr id="5" name="Picture 4" descr="Voter_turnout_by_count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828800"/>
            <a:ext cx="6553200" cy="47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 why don’t more people vote?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77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That’s a good question.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1. How does that impact our economy?  </a:t>
            </a:r>
          </a:p>
          <a:p>
            <a:pPr marL="512064" indent="-512064">
              <a:spcBef>
                <a:spcPts val="1800"/>
              </a:spcBef>
              <a:buNone/>
            </a:pPr>
            <a:r>
              <a:rPr lang="en-US" sz="2400" dirty="0" smtClean="0"/>
              <a:t>2. What does it mean for representative democracy, politics, and money in the U.S.?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en-US" sz="2400" dirty="0" smtClean="0"/>
              <a:t>3. What are the dangers of having our economy tied to elections, money, and power?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en-US" sz="2400" dirty="0" smtClean="0"/>
              <a:t>4. How does the economics of politics affect the politics of our economy?</a:t>
            </a:r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343400" cy="4681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Social Studies Includes: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Economics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Political Sci.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i="1" dirty="0" smtClean="0"/>
              <a:t>		as well as…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History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Geography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Behavioral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Sciences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6" descr="Trickle-Down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958" y="2286000"/>
            <a:ext cx="554902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 2:</a:t>
            </a:r>
            <a:br>
              <a:rPr lang="en-US" dirty="0" smtClean="0"/>
            </a:br>
            <a:r>
              <a:rPr lang="en-US" dirty="0" smtClean="0"/>
              <a:t>the tax cuts and jobs act of 2018</a:t>
            </a:r>
            <a:endParaRPr lang="en-US" dirty="0"/>
          </a:p>
        </p:txBody>
      </p:sp>
      <p:pic>
        <p:nvPicPr>
          <p:cNvPr id="6" name="Picture 5" descr="Feel the Be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829725"/>
            <a:ext cx="5719332" cy="45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economics of the new tax law</a:t>
            </a:r>
            <a:endParaRPr lang="en-US" dirty="0"/>
          </a:p>
        </p:txBody>
      </p:sp>
      <p:pic>
        <p:nvPicPr>
          <p:cNvPr id="6" name="Picture 5" descr="Feel the Be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288" y="1829725"/>
            <a:ext cx="3282355" cy="45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New brackets just in time </a:t>
            </a:r>
            <a:br>
              <a:rPr lang="en-US" dirty="0" smtClean="0"/>
            </a:br>
            <a:r>
              <a:rPr lang="en-US" dirty="0" smtClean="0"/>
              <a:t>for April madness!</a:t>
            </a:r>
            <a:endParaRPr lang="en-US" dirty="0"/>
          </a:p>
        </p:txBody>
      </p:sp>
      <p:pic>
        <p:nvPicPr>
          <p:cNvPr id="6" name="Picture 5" descr="Feel the Bern.PNG"/>
          <p:cNvPicPr>
            <a:picLocks noChangeAspect="1"/>
          </p:cNvPicPr>
          <p:nvPr/>
        </p:nvPicPr>
        <p:blipFill>
          <a:blip r:embed="rId3" cstate="print"/>
          <a:srcRect l="1667" t="4870" b="25329"/>
          <a:stretch>
            <a:fillRect/>
          </a:stretch>
        </p:blipFill>
        <p:spPr>
          <a:xfrm>
            <a:off x="1506279" y="1828800"/>
            <a:ext cx="6266121" cy="45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much will </a:t>
            </a:r>
            <a:r>
              <a:rPr lang="en-US" u="sng" dirty="0" smtClean="0"/>
              <a:t>I</a:t>
            </a:r>
            <a:r>
              <a:rPr lang="en-US" dirty="0" smtClean="0"/>
              <a:t> save?</a:t>
            </a:r>
            <a:endParaRPr lang="en-US" dirty="0"/>
          </a:p>
        </p:txBody>
      </p:sp>
      <p:pic>
        <p:nvPicPr>
          <p:cNvPr id="6" name="Picture 5" descr="Feel the Be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209800"/>
            <a:ext cx="5410200" cy="4211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819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all political cartoons aside, who really does benefit from this tax cut?</a:t>
            </a:r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about revenue?</a:t>
            </a:r>
            <a:endParaRPr lang="en-US" dirty="0"/>
          </a:p>
        </p:txBody>
      </p:sp>
      <p:pic>
        <p:nvPicPr>
          <p:cNvPr id="6" name="Picture 5" descr="Feel the Be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418" y="3276600"/>
            <a:ext cx="4452582" cy="3223174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862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How does the government balance the loss of revenue from all of </a:t>
            </a:r>
            <a:br>
              <a:rPr lang="en-US" sz="2400" dirty="0" smtClean="0"/>
            </a:br>
            <a:r>
              <a:rPr lang="en-US" sz="2400" dirty="0" smtClean="0"/>
              <a:t>those taxes?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	… and …</a:t>
            </a:r>
          </a:p>
          <a:p>
            <a:pPr marL="0" indent="0">
              <a:buNone/>
            </a:pPr>
            <a:r>
              <a:rPr lang="en-US" sz="2400" dirty="0" smtClean="0"/>
              <a:t>If the percentage of the Federal Government’s revenue (income) is shrinking over time, </a:t>
            </a:r>
            <a:br>
              <a:rPr lang="en-US" sz="2400" dirty="0" smtClean="0"/>
            </a:br>
            <a:r>
              <a:rPr lang="en-US" sz="2400" dirty="0" smtClean="0"/>
              <a:t>who is paying for </a:t>
            </a:r>
            <a:br>
              <a:rPr lang="en-US" sz="2400" dirty="0" smtClean="0"/>
            </a:br>
            <a:r>
              <a:rPr lang="en-US" sz="2400" dirty="0" smtClean="0"/>
              <a:t>services and the </a:t>
            </a:r>
            <a:br>
              <a:rPr lang="en-US" sz="2400" dirty="0" smtClean="0"/>
            </a:br>
            <a:r>
              <a:rPr lang="en-US" sz="2400" dirty="0" smtClean="0"/>
              <a:t>mounting debt?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0574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/>
              <a:t>(Hint:</a:t>
            </a:r>
            <a:r>
              <a:rPr lang="en-US" sz="1600" i="1" dirty="0" smtClean="0"/>
              <a:t> 1.5 Trillion in debt)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about jobs to help </a:t>
            </a:r>
            <a:br>
              <a:rPr lang="en-US" dirty="0" smtClean="0"/>
            </a:br>
            <a:r>
              <a:rPr lang="en-US" dirty="0" smtClean="0"/>
              <a:t>the economy grow?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8382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Many people fear it looks </a:t>
            </a:r>
            <a:br>
              <a:rPr lang="en-US" sz="2200" dirty="0" smtClean="0"/>
            </a:br>
            <a:r>
              <a:rPr lang="en-US" sz="2200" dirty="0" smtClean="0"/>
              <a:t>like this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But it is called the TCJA: </a:t>
            </a:r>
          </a:p>
          <a:p>
            <a:pPr marL="0" indent="0">
              <a:buNone/>
            </a:pPr>
            <a:r>
              <a:rPr lang="en-US" sz="2200" dirty="0" smtClean="0"/>
              <a:t>Tax Cuts and Jobs Act. 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What about tax cuts helping wealthy business owners </a:t>
            </a:r>
            <a:br>
              <a:rPr lang="en-US" sz="2200" dirty="0" smtClean="0"/>
            </a:br>
            <a:r>
              <a:rPr lang="en-US" sz="2200" dirty="0" err="1" smtClean="0"/>
              <a:t>tricle</a:t>
            </a:r>
            <a:r>
              <a:rPr lang="en-US" sz="2200" dirty="0" smtClean="0"/>
              <a:t> down that wealth in the form of expanded </a:t>
            </a:r>
            <a:br>
              <a:rPr lang="en-US" sz="2200" dirty="0" smtClean="0"/>
            </a:br>
            <a:r>
              <a:rPr lang="en-US" sz="2200" dirty="0" smtClean="0"/>
              <a:t>production and new jobs?  </a:t>
            </a:r>
          </a:p>
          <a:p>
            <a:pPr marL="0" indent="0">
              <a:buNone/>
            </a:pPr>
            <a:r>
              <a:rPr lang="en-US" sz="2200" dirty="0" smtClean="0"/>
              <a:t>Will it work?  </a:t>
            </a:r>
          </a:p>
          <a:p>
            <a:pPr marL="0" indent="0">
              <a:buNone/>
            </a:pPr>
            <a:r>
              <a:rPr lang="en-US" sz="2200" dirty="0" smtClean="0"/>
              <a:t>Will they do it?</a:t>
            </a:r>
          </a:p>
        </p:txBody>
      </p:sp>
      <p:pic>
        <p:nvPicPr>
          <p:cNvPr id="7" name="Picture 6" descr="Tax Cut For The Wealthy 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3369518" cy="234581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600200" y="2413002"/>
            <a:ext cx="3657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about revenue?</a:t>
            </a:r>
            <a:endParaRPr lang="en-US" dirty="0"/>
          </a:p>
        </p:txBody>
      </p:sp>
      <p:pic>
        <p:nvPicPr>
          <p:cNvPr id="6" name="Picture 5" descr="Feel the Be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981200"/>
            <a:ext cx="6629400" cy="4422485"/>
          </a:xfrm>
          <a:prstGeom prst="rect">
            <a:avLst/>
          </a:prstGeom>
        </p:spPr>
      </p:pic>
      <p:pic>
        <p:nvPicPr>
          <p:cNvPr id="8" name="Picture 7" descr="Trickle-Down-Cart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88770" y="2514600"/>
            <a:ext cx="158877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Does Trickle down economics </a:t>
            </a:r>
            <a:br>
              <a:rPr lang="en-US" dirty="0" smtClean="0"/>
            </a:br>
            <a:r>
              <a:rPr lang="en-US" dirty="0" smtClean="0"/>
              <a:t>still work?</a:t>
            </a:r>
            <a:endParaRPr lang="en-US" dirty="0"/>
          </a:p>
        </p:txBody>
      </p:sp>
      <p:pic>
        <p:nvPicPr>
          <p:cNvPr id="8" name="Picture 7" descr="Trickle-Down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05000"/>
            <a:ext cx="3810000" cy="4568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Did it ever work?</a:t>
            </a:r>
          </a:p>
          <a:p>
            <a:endParaRPr lang="en-US" sz="2800" dirty="0" smtClean="0"/>
          </a:p>
          <a:p>
            <a:r>
              <a:rPr lang="en-US" sz="2800" dirty="0" smtClean="0"/>
              <a:t>Let’s ask Dr. </a:t>
            </a:r>
            <a:r>
              <a:rPr lang="en-US" sz="2800" dirty="0" err="1" smtClean="0"/>
              <a:t>Laffer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 3:</a:t>
            </a:r>
            <a:br>
              <a:rPr lang="en-US" dirty="0" smtClean="0"/>
            </a:br>
            <a:r>
              <a:rPr lang="en-US" dirty="0" smtClean="0"/>
              <a:t>economics of immigration</a:t>
            </a:r>
            <a:endParaRPr lang="en-US" dirty="0"/>
          </a:p>
        </p:txBody>
      </p:sp>
      <p:pic>
        <p:nvPicPr>
          <p:cNvPr id="6" name="Picture 5" descr="immigration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5715000" cy="44862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6019800"/>
            <a:ext cx="8534400" cy="533400"/>
          </a:xfrm>
          <a:solidFill>
            <a:schemeClr val="bg1"/>
          </a:solidFill>
        </p:spPr>
        <p:txBody>
          <a:bodyPr anchor="ctr"/>
          <a:lstStyle/>
          <a:p>
            <a:pPr>
              <a:buNone/>
            </a:pPr>
            <a:r>
              <a:rPr lang="en-US" dirty="0" smtClean="0"/>
              <a:t>I.C.E. = Immigration &amp; Customs Enforcement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economics of immigration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1371600" y="2895600"/>
            <a:ext cx="6400800" cy="16002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hlinkClick r:id="rId3"/>
              </a:rPr>
              <a:t>Crash Course: Economics of Immigration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334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at 2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82296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“The economy, stupid!”</a:t>
            </a:r>
            <a:endParaRPr lang="en-US" sz="5000" i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000" i="1" dirty="0" smtClean="0"/>
              <a:t>					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en-US" sz="2000" i="1" dirty="0" smtClean="0"/>
              <a:t>- James Carville</a:t>
            </a:r>
          </a:p>
          <a:p>
            <a:pPr marL="0" indent="0" algn="r">
              <a:buNone/>
            </a:pPr>
            <a:r>
              <a:rPr lang="en-US" sz="2000" i="1" dirty="0" smtClean="0"/>
              <a:t>				</a:t>
            </a:r>
            <a:r>
              <a:rPr lang="en-US" sz="1400" i="1" dirty="0" smtClean="0"/>
              <a:t>Bill Clinton’s 1992 Presidential campaign</a:t>
            </a:r>
            <a:endParaRPr lang="en-US" sz="1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 1:</a:t>
            </a:r>
            <a:br>
              <a:rPr lang="en-US" dirty="0" smtClean="0"/>
            </a:br>
            <a:r>
              <a:rPr lang="en-US" dirty="0" smtClean="0"/>
              <a:t>Elections, money, and power</a:t>
            </a:r>
            <a:endParaRPr lang="en-US" sz="1400" i="1" cap="none" dirty="0"/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Democrats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1480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Want comprehensive reform to give citizenship to people crossing the border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not like the idea of someone being “illegal”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However, Obama has deported more illegal aliens than any other President before him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Republicans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0386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 not want to award citizenship to people who break the law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Tend to favor mass deportation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However, many corporations would prefer to have a </a:t>
            </a:r>
            <a:r>
              <a:rPr lang="en-US" dirty="0" smtClean="0">
                <a:hlinkClick r:id="rId3"/>
              </a:rPr>
              <a:t>large pool of illegal aliens around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politics of Immigration</a:t>
            </a:r>
            <a:endParaRPr lang="en-US" dirty="0"/>
          </a:p>
        </p:txBody>
      </p:sp>
      <p:sp>
        <p:nvSpPr>
          <p:cNvPr id="8" name="AutoShape 4" descr="data:image/jpeg;base64,/9j/4AAQSkZJRgABAQAAAQABAAD/2wCEAAkGBxQQEhQUEBQUFhQUFRQUEhYVGBUXFRcVFRQWGBQXGBgYHCgiGBwlGxUVIjEhJSorMC4uFx8zODMsNygtLisBCgoKDg0OGxAQGywkICQsLSwvLTAtLywsLC0wNDQsLCwsLCwsLCwsLCwsLCwsLCwsLCwsLCwsLCwsLCwsLCwsLP/AABEIAJoBRwMBEQACEQEDEQH/xAAcAAEAAgIDAQAAAAAAAAAAAAAABgcEBQECCAP/xABKEAABAwIBBggHDwQBBAMAAAABAAIDBBEFBhITITFBBxYiUWFxgZEyQlRyodHSFCM0NVJVYnOCkpOjsbKzFzNTwaIVQ/DxJCXC/8QAGwEBAAIDAQEAAAAAAAAAAAAAAAQFAQIDBgf/xAA8EQACAQIBBgsHBAMAAwEAAAAAAQIDEQQFEhUhMUETMlFTcXKBkbHR8AYUM1JhoeEiNDXBFiNCJJKygv/aAAwDAQACEQMRAD8AvFAEAQBAEAQBAEAQBAEAQBAEAQEXy+yoOHQtcxrXSyOzY2uvaw1vcba7AWHW4KThcPw0rPYjSc81G4wHFWVcEc8fgyNvbe12xzT0g3HYuNSm6cnF7jaLurnfGMUipInTTuzWNtc2JNybAADWTcpCEpyzY7Q2krs+9HVMmY2SJwcx7Q5jhsLSLgrWScXZ7TKdz7LACAIAgCAIAgCAIAgCAIAgCAIAgCAIAgCAIAgCAIAgCAIAgCAIAgCAIAgCAIAUBR3CxiWmriwHk07BGPOdynn0tH2VdYGGbSvykaq7yN5wK17r1EBPIAZK0cziS11uvk9y4ZRgv0y7Dek9qOvDNjOc6KlafB9+l6yCIx3Fx7WrOT6WpzfQYqvcbvgdrjJROjP/AGZXNHmvAePS5y44+Fqt+VG1J6ieKCdQgCAIAgCAIAgCAXQBAEAQBAEAQBAEAQBAEAQBAEAQBAEAQBAEAQBAEAQBAEBwgPPWXgb/ANQqswgjSXuPlFrc8djrjsV/hb8DG/IRJ8Zn0yKyn/6bJI/R6TSR5lr5tnA3ab2OrbdYxFDhkle1jMJZppsRrX1Er5ZTd8ji5x6TuHMALADmC7QioRUVuNW7u5b/AAP4a6KjdI4W08mey/yGgNae0hx6rKox81KpZbjvSVkTxQjqEAQBAEAQHDnW1lARnGMvKOmuNJpHjxYhna+bO8Ed6lU8HVnusvqc5VYoh2I8KkzrinhjYNxkJee4WA9KmQydFcZ3ObrPcjSTcIVe7/vBvQ2OP/YJXdYKit33NeElynx49V/lDvux+ytvdKHy+JjPlyjj1X+UO+7H7Ke6UPl8Rny5Rx6r/KHfdj9lPdKHy+Iz5co49V/lDvux+ynulD5fEZ8uUy6PhHrmHlPZIOZ7G/qyy0lgaL2KxnhZIkuG8KzTqqYCPpREOHXmusfSVGnk5/8AEu83VblRMsGykpqv+xK1x+Qbtf8AddYqDUoVKfGR1U09ht1yNggCAIAgCAIAgCAIAgCAIAgCAIAgPnPM1jS55DWtBLnOIAAG0knYiTbsgVzlBwqsYSyij0ltWkku1n2W7XDpNu1WNLJ7euo7fQ4yq8hBsUy2rqi+fUPa0+LF72O9vKPaSp0MLShsj36zm5ye8jy7mgQG9yJwyKqrYopzZjs4kbM8tFwy+69vQVwxNSUKblHabQSbsz0JFGGgBoAAAAA1AAagANwVBt1ks7oAgCAIAgIrlZltDQ3Y33ye3gA6m8xe7d1bf1UrD4SVXW9S9bDnOoolT47lTU1pOmkOZujZdsYHmjwut11b0sPTpcVdu8jyk5bTSrsahAEAQBAEAQBAEB2Y8jZqI2EbQejmQExyb4Qqins2YmeLZZx98A6H7/tX6wodbBQnrjqf2Okarj9S2MDxuGsj0kDrjY4HU5p5nDd+h3XVRVpTpu0iRGSkro2K5mwQBAEAQHwq6tkLS+V7WMG1zyGtHaVmMXJ2SDdiC4/wpU8V20rTO7Zna2RDtIu7sFulTqWAnLXPV4nJ1VuI5FwsVQN3QwFvMNI0/ezj+ikPJ1O2ps04VkiwzhXpn6qiKSI7yLSM9HK9CjzyfNcVp/Y3VVbyYYXj1NVfB5o3n5IcM4dbTrHaFEnSnDjKx0Uk9hslzMhAEAQGHi2JxUsTpZ3BrGjWTtJ3ADeTuA2raEJTlmxWsw2krso7LLLKXEHZovHTg8iMHbbY6Qjwj0bB6Vd4fCxpK+18vkRpzciMKSaBAEAQHeGVzHB7CWuaQ5pG0OBuD3o0mrMHpXBq33RTwzf5Yo5PvtDv9rzlSOZJx5GTE7q5mLQyEAQBAQ3L/K8UbNFCb1Dxq3iNp8Y9PMO06tszCYXhXnS2eJyqVLaltKYmlLiXOJJJJcTrJJ2klXaVtSIx9a6ikgdmStLXWB17CDscDscDzhaxkpK6M7D5xRFxAaCSSA0AEkk7AANpWzdtpg71tK6F7o5BZ7DZwuDY7xcbwsRkpK6M7D4LJg+9HSume1kYu9xs0XAudwF95WJSUVdmT5yRlpIcCCDYggggjaCDsKyncwffD6CSd+ZE0udYnVuA2ucdwHOVrOcYK8jK17DGWxg4QGXHh0jonTNaTGxwa8jXmki4zhtAPPsWrnFSzXtM/UxbLYwZcuGSNhbM5ubG92bGTqLyASS0bwOfZrC0U4uWatpndc74Li8lHK2WF1nDaPFc3e1w3g/+taVKcakc2QTad0Xxk3jkddA2WPVfU9u9jxtaf1B3ghUFak6U81kuMlJXNquRsEAQHwralsMb5JDmsY0ucTua0XJWYxcnZB6igMr8qJMRlzn3bE3+1FfU0fKdzvPPu2DpvsPQjRjZbd7IkpORoV3NQgCA5BsbjURsI2hASHB8t62lsGTF7R4k3vje8nOHYVHqYWlPardGr8G6nJE0w3hbYQBU07gd7onBw+66xHeVDnk5/wDMu86Krym4bwoUG8zDrjd/pcfcK307zbhYmLX8K1K0HQxzSO3XAY3tJN/Qt45PqN62kYdVFZ5S5ST4hJnzu5I/txtuGMHQN553HX1DUrGjQjSVo95xlJy2mnXY1CAIAgCAID0JkC6+HUn1LR3av9KgxXxpdJKhxUSBcDcIAgMPF69tNDJM/wAGNhcem2wdZNh2renBzkoreYk7K555xKtfPK+WQ3fI4ud27AOgCwHQF6KEVGKitxCvfWzFWwLgyaoYcVw2NlQLuivFnjU9hbbNIPmFmo6iqetOeHrtx36yRBKcLM2GDZM0+ExSTnlyMY9zpXAXDWgnNYPF2dZ51zqV54iSjsXIZUFBXKUqZS97nO1uc4ud1uNz+qu0klZEY+SyD608zo3New2c0hzT0tNx6QsNJqzBdOM5MU+LRRzt97kexrmyNAN2uANnjxv1HoVJTxE8PJwetchJcFNXMTKWjhwrDZWU4s6UCLPOt73PvnEnzc822Bb0ZTxFdOW7WYklCGop1XJHOEBN+CrEAyqML7ZtRGW2OwuZygLebnqFj4Xp5y3evI6UnaVuUmzeDukFRps05m3Q6tHnc/Pb6Ozs1KB77VzM377zrwUb3ITwq4hpKoQstm07A2w2Bz7ONuzMHYp2AhannPecqrvK3IQhTjmSng+x40lUxpPvUxbHIN1zqY/sJ7iVFxdHhKbe9G9OWay81REsIAgK84ZMVMdPFA0207iX9McViR2uczuU/J9O83J7jlVeqxT6tyOZdZhz4WQveLNnYZI/NDy3/QPU4LWM1JtLcZaMNbGDlAZdXhz4o4ZHizZ2ufH1NeWn9AepwWsZqTaW4y0Ya2MHKAy3Yc8QNqCPe3SuhB+k1gd3WJ+6VrnrPzN9rmbarmGtjAQGZHhz3QPnA97jkZG4/SeHEd1h94LVzSko73rM21XMNbGAgCAIAgLc4HMaL4pKZ51w8uPnzHk5w7HfuVTlClaSmt53pS1WLIVedggCAifCg8jDprb3Qg9WmYpeBX+5dvgc6vFKQurwim9yYwSKpfepqYoImnXnSMbI7oa1x1ecfSuFarKC/RFt9Go2ik9rLjyfqaFgbBRywHUSGRvY5xttcbG7j0qmqxrN59RPuJMXHYjNxWup425tVJExsgItK5rQ4eMLOOvaO9c4QnJ3gnq5DLaW0qHLDAKVmdLQ1UD27XQ6WMvb9Xr5Q+jt61c4etUf6akX02I84xXFZD1LOZM8jsApHWlrqmna3UWw6aMOd0ya+SPo7ee2xQ8RWqr9NOL6beBvCMXrky28KrqeRubSyRPbGACInNIaDfNFm7Nh7lTzhOLvNPXykmLT2GDlDUUMjXQVksAuAc2SRjXC41OFzdp6V0oxrJ59NPuMScdjZTmUuCxUz7wVEM8TjySyRhkb0Pa0/wDIaupXNGrKa/VFpkaStsdzU0dPpHhpcxl/GkdmsHSSu0nZXNS1clBhdA0H3VA+YjlSFzdXOGDxR6Sqmv7xVds1pch3hmR3k690s0ekzhmZufnX5OZa+dfmtrUDNd83edrraQTKxmF17S73VBHMByZA5uu2wPHjD0hT8P7xSds1tcnkcZ5kt+squrg0by3OY6xtnMcHNPSCNytou6ucD4g2WQekMInMkELztfFG49bmglebqK0mvqTVsMtaGQgKp4bo+XSO3Zs7e28R9atMnPVJdH9nCtuI7kdhNBWEQzyTxTnU2zmaOQ/RJZyXfRPYSpGIqVqf6opNeBrFReplmZU5LUktNE2oe6KKkbZr2loswNDbElp1am9oCraOIqRm3FXcjrKKa1lK4v7n0hFJpdGNQdKW5zunNa0Zo6Dc9WxXNPPt+u1/oR3bcbvI/DKCrcIqmSeGZxswhzNG8nYBdnJd0Hbz7lwrzrU/1RSaNoqL1MtDKfJaklpYmTvdFFSN5LwWghgaGkOJadtgesBVlHEVIzbiruR3lFNa9xS2M+5xIRR6UxjVnSluc/pDQ0Zo67nq2K5p59v12v8AQjO24zsmKeimdo6180RJ5EjXM0fU8FhLfOvbqWlZ1Yq9NJ/Q2iovaW/UZHU3uAUjnPETDpNJdueCHF5cSRbeRs2KoWJnwvCbzvmLNsU1lFHRsfmULppGjwpZC3Nd5jQ0G30iezermk6jV6ll9CPK2465PMpHPza0zMa4i0kZbZvntLSbdI2cyVXUSvTt0CNt5c9FkdTNoX0jHPdFMdIX3aXknNLXAgW1ZrbatyppYmbqqo9qJCgrWKiyppaGF2jonzSuB5cjnM0YtubZgLz03t17rehKrJXmkvE4SUVqRHypBoSrD+D+tmgMzWNaLZzGPJEjxt1NtqvuuRdRJYylGWbfyN1Tk1cizmkEggggkEHUQRtBG4qUaHCAmXBLPmYi0fLilYf+L/8A8KJjlej2o6UuMXkqQkhAEBEuFP4ul8+H+VimYH4y7fA5VeKUgrsjBAbPJrEfctVDLuY9uf5juS//AIkrnWhn03H6GU7O5IuFbEdLWaMHkwMa37b+U49xYOxRsBTzaV+U3qu8rEKU05hAEBNuCnEdDWaM+DOwt+0zlN9GeO1QsfTzqV+Q6UnaRHMpcS91VU0u0PeczzBqZ/xAUmjTzIKJpJ3dzWLoYCA5ugLCdlJ/9EGX98z/AHJ05o5X8Vh2qu4D/wAu+7b67Trnf67dhXpKsTkcIAgPReTnwSn+oi/Y1ecrfEl0smR2I2K5mwQFecNFPnUsL/kTWPU9jv8AbQp+Tpf7Gvocqy1Fb5J4lHSVAqJWl+ia50TB40pGa252NADnG/QNRVjXhKpDMW/wOMXZ3JJDwjvn00VcxroJw5nvYs6IOFtV/DA1HXY7xzKM8Eo2lTetfc34S+0gVv8Azcp5yNvktXx01SyeYFwhDnsYPHktZgJPggF2df6O9cq8JTg4x3m0Wk7sk0HCRJMZY62NrqecOYRGLOia5pGq/wDc3HXY7SOZRngYxs6b1r7+RvwvKQMi2q97b+fpU45GZg0kbZ4nT30bHh7w0XLgzlBoH0iA3tWlRScWo7TKtfWTVvCpMZy58TDTu5JhB5QbfW7Ptrdbda27VtUPR8M2yevlOnCu5BK1rBI/REmPOdoyRY5l+Tcbjaw7FOjfNV9pzZ1pWsL2CUkRlzdIRrOZcZ9hz2ukr2dtoRPZeFSYTh0UTBTtGaIj4ThuJePBNragCBr27VAWT45tm9fKdOFdyGY7NHJUSvguI5HGRoIsW5/Kc0jZqcSNXQptJSUEpbUaS26iX8FmSoqZDUzi8UTgI2nY+Ua7nnDdXWT0KJjcRmLMjtfgb0431suWypyQRHK3IKCuJkadDMdr2gEP89uq56QQetSqGLnS1bUc5U0yFf0nqs62mp83nvJe3m5n+1N0jTtsZz4Jk0yMyDjw9xlc8yzFpaHWzWtBtnZrbnWbbSe7WoeIxcqqzbWR0hTzdZMFEOgQBARLhT+LpfPh/lYpmB+Mu3wOVXilIK7I4QwchAdpZS9xc4kk6yTtKJJKyB0QBAEB3hlLHBzSQRsI2hGk9TB1KA4QBAEB30pzc25te9t1+frS2u4OiAIAgZ6Lyc+CU/1MX7Grzlb4kulkyOxGxXM2CA1GVWExVdM+Od5ZHqe54IBbmHOvdwIGxdKVZ0pZ6HBuo1BK7ZX3ErCvnA/iQeyu+l+r67TvojFc3PufkOJOFfOB/Eg9lNL9X12mdEYrm59z8hxKwr5wP4kHsppfq+u0aIxXNz7n5DiThXzgfxIPZTS3V9do0Riubn3PyHEnCvnA/iQeyml+r67RojFc3PufkOJOFfOB/Eg9lNL9X12mNEYrm59z8hxKwr5wP4kHsppfq+u0aIxXNz7n5DiVhXzgfxYPZTS/V9dpnRGK5uf/AKvyHEnCvnA/iweyml+r67RojFc3PufkOJOFfOB/Fg9lNL9X12jRGK5uf/q/IcScK+cD+JB7KaX6vrtMaIxXNz7n5A5FYV84H8WD2U0v1fXaNEYrm59z8iyMBwplJBHDFctYLAm2c4kklxsNpJJUepUdSbk95HSsrGwWhkIAgCAIAgCA02VtBFUUz46iXRRlzCX3aLFrwWi7tWsgBb0q/Ayz/EzGjOs8yCbf01sgnEjDfL/zIPUpOl+r67TponE83Pu/BzxIw3y/8yD1Jpfq+u0aJxPNz7vwOJGG+X/mQepNL9X12jROJ5ufd+BxIw3y/wDMg9SaX6vrtGicTzc+78DiRhvl/wCZB6k0v1fXaNE4nm5934HEjDfL/wAyD1Jpfq+u0aJxPNz7vwOJGG+X/mQepNL9X12jROJ5ufd+BxIw3y/8yD1Jpfq+u0aJxPNz7vwOJGG+X/mQepNL9X12jROJ5ufd+BxIw3y/8yD1Jpfq+u0aJxPNz7vwOJGG+X/mQepNL9X12jROJ5ufd+BxIw3y/wDMg9SaX6vrtGicTzc+78DiRhvl/wCZB6k0v1fXaNE4nm5934HEjDfL/wAyD1Jpfq+u0aJxPNz7vwOJGG+X/mQepNL9X12jROJ5ufd+BxJw3y/8yD1Jpfq+u0aJxPNz7n5FlYZE1kMbWOzmtYxrXauU0NAB1c4USUs9uXKcnFw/S9xkrACAiXCNjDYKZ0QN5KgGNrd+YdT3dxt1kKLiqijDN3su8hYSVbEqp/zDW+ncv76EVCRzqqPep8gQyEAQBAEAQCyGBZDJwQgOUBscnqPT1UEdrh0jc7zWnOd6AV0pRzppfUh4+twOGqT5E+96l9y+Qrs+ZHKAIAgCAIAgCAiXCl8XS+dF/I1RcZ8Jl57OfyEOiXgyjVTn0oIAgCAIAgCAIAgCAIAgCAIAgCGD0fk98Fp/qYv2BX9LiLoPkmO/c1OtLxNgtyKa3HMbho2Z8zgL3zWjW95G5o37Rr2DeudSpGCvIlYTBVsVPMpK/K9y6WRnJfCJKub/AKhWCxdrpojsYzxXHsOrrJ5rR6NNzlws+xFxlHF08NR9xw27jS5XvXn3ct4FlaB7tqbbNK7v1X9N1Cr/ABJdJ6jJd/cqV/l9fY1K4k4+s1M9gYXsc0SDOjJBAc3nbfaNY7wtnFqze85wqwm5KLTcdT+j+p81qdDgoZJRgeQtRVRCUOZG12tgfnEuHPYDUDuUqnhZzjnbCjxmXaGGqulZya22tqOK3IKtj8GNso543t/R+aViWEqLYrm1HL+CqbZOPSn/AFc1smTdW3bTTdjS79t1zdCov+WS45TwctlWPfbxMWowueMF0kEzWja50bw0dZIsFq6cltT7jvDF0KjzYVIt8ikr+JiLQkAIYJlwWUWfVPkOyKM/ekNm+hr1Mwcbzb5Dz3tJWzMNGn8z+y/LRbIVmeICAIAgCAIAgCAiXCl8XS+dF/I1RcZ8Jl57OfyEOh+DKNVOfSggCAIAgCAIAgCAIAgCAIAgCAIYPR+T3wWn+pi/YFf0uIug+SY79zU60vE2C3IpWPCTRST1tPHGLukizWA7Ac9xcTzCwBPUq7FxcqiSPYZAr06ODqVJ6kpXfcrfgsamjEMTWk6o2NBPQxtr+hT0rKx5OpJ1ajlyvxKBqqkzPfIdsj3SH7bi7/apJSzm3yn1GlSVKEaa/wCUl3ajPyYwo1dTHFbk3zpOiNts7v1N+0t6NPPmkRcpYtYXDSqb9i6Xs7tvYbXhFxITVWjZ4FO3Ri3yjYvt1WaPsrrip507LcQcgYZ0sLwkts3fs3f2+0iyjF4bLJzCTWVEcQvmk50h5o263Ht1DrcF0pU+EmokLKGMWFw8qu/Yund59he0UYa0NaLAAAAbAALAK5SsfNHJybb2s7rJgIDrIwOBDhcEEEHYQdoKMym07raUblZhHuOpfEPANnxX+Q69h2EOHYqavT4ObR9HyZjPesNGo9ux9K81Z9pqFxLAtfgrpQ2kdJvkkdfqZyQO8O71aYONqd+U8P7R1XLFKG6KX31+RNFLPPhAEAQBAEAQBARLhS+LpfOi/kaouM+Ey89nP5CHQ/BlGqnPpQQBAEAQBAEAQBAEAQBAEAQBAEMHo/J74LT/AFMX7Ar+lxF0HyTHfuanWl4mwW5FMGowuOSaKdwOkhDww7rPABvz7PSVo4JyUt6O8MTUhSlRT/TK1+w1mXeIaCilINnPGib1v1HuGcexc8RPNpsmZHw/DYyC3L9T7PzYpWypz6KWXwSUw0c8vjF4j+y1od+rvQrHBRWa2eP9p6j4SnT3JX7W7f0aPhAybkgmkqGjOhleXEjbG520O6Cb2PTbr44mi4yc9zLHIeU6dalGhLVKKsvqlyfVLd2kQUQ9AWPwR07c2ok8fOazqZm53pJP3VYYFKzZ5D2nqSzqdPdZvt2euksRTzyoQBAEBAOFqhvHDMNrHmN3mvFx6W+lQcbH9Kken9ma9qk6T3q/avwys7KuPYly8HDLUEXSZD3yOVvhV/qR8/y9K+On2eCJMpBThAEAQBAEAQBARLhS+LpfOi/kaouM+Ey89nP5CHQ/BlGqnPpQQBDAQBDIQBAEAQBAEAQBAEAQBDB6Pye+C0/1MX7Ar+lxF0HyTHfuanWl4mwW5FCAjmXmEuqqRzY/DY4StHPmg3HXYntsuGIpucLItMjYuOGxSlPY9T+l/wAlLNN9apz6KWrwTj/4svTMf42KzwXEfSeI9pX/AOTHq/2yaSxBwLXAEEEEHWCDtBCltXPPRk4u61Mp7LzJ5lDKzRE6OUPc1p8QtLbgHeOULc1lVYmiqctW899kXKE8ZSkqnGjbXy3v99WsyODCtEdYWF1hLG5oG4vaQ5vbYPW2DlapblOPtFRz8LnpcVp9CerxsW4rQ8MEAQBAQ3hUlAow0nW6Vmb9kEn0BRMY/wDX2l/7OQbxbktii/IqdVZ7kurIO3uCnt8k368911cYb4SPnWWb+/VL8v8ARIF3KwIAgCAIDpLIGtLnbGgk9QFysN21mYxcmkt5GP6h4f8A5z+HL7Kj+90uUuf8eyhzf3j5mRQZb0U8jY4pi57zmtGZILnrLbBbRxNOTsmcq2RMbRpupOFktuteZicKXxdL50X8jVpjPhM7+zn8hDofgyjVTn0oICf4Dk3GMJqKqRgdI9kmiJHgNac24G4kh2vmsptOjHgHN7TyuNyjVeVKeGg7RTV/q3r1/S1tRAFCPUhDIQBAEAQBAEAQBAEAQBDB6Pye+C0/1MX7Ar+lxF0HyTHfuanWl4mwW5FCA6SjknqP6IZW1HnWHwR1D9FQI+sy2ss7gmrmmOaHxmvEnW1wDfQW+kKxwUlmuJ4z2moyVSFXc1btWv8Asn6nHmCuuFyncRTyW5DTIxx5nPzC2/NfNKgY2L1M9X7MVIp1IN63ZroV7+JXcchaQ5pIc0gtI2gjWCO1QE7O6PWSipJqSumXNkVlGK2HlWE0dmyjn5ngcx9BuFb0K3CR+p88ytk54OtZcR7H/XSvDWSNdyrCA4QFTcKGJCWqbG1wLYWWNjskcSXDrADO9VeMneaXIe49nMM6eHdSS1yf2Wz73Icoh6As7glrC6KaI7I3tc3o0gdcd7Ce0qywUrxceQ8b7TUVGrCotsk0+z8MnqmnmQgCAIAgMbE/7Mv1b/2laz4rO2H+LDpXieaV58+vm9yF+H031o/Qrth/ixK3LP7Gr0Fq8KXxdL50X8jVZYv4TPEezn8hDol4Mo1U59KCGC8cTpNDgzo/k0oB680X9N1cTjm4e30Pm2Gq8LldT5Z/2Ucqc+lBAEBl4RSiaeKN182SRjDbbZzgDbvW1OKlJJkfFVXSoTqR2pN9yLY/pXSf5J/vM9hWfuNPlZ4f/KsX8se5+Y/pXSf5J/vM9hPcafKx/lWL+WPc/Mf0rpP8k/3mewnuNPlY/wAqxfyx7n5j+ldJ/kn+8z2E9xp8rH+VYv5Y9z8zSZZ5BU9FSPmifKXNLAA4tI5TwDsaOdca+FhTg5K5Y5Ky9iMXio0ZqNnfZfcr8pW6gHrghkIAhg9H5PfBaf6mL9gV/S4i6D5Jjv3NTrS8TYLcihAdX7D1IEedI2kAA6iBYg7QRtVBsPrLd3dEu4MH2rttrwyDr5UZt07L9ilYP4nYUPtEr4L/APS8GW+rU8IfGrpmyscyRocxws5pFwQVhpNWZvTqSpyU4OzWxlJZV4IaKodHrMZ5cRO9h3HpB1dx3qnr0uDnbcfRcmY5Yygp/wDS1Pp/JjYJiz6SZsse0anN3PYfCaf/ADUQCtadRwlnI7Y3CQxVF0p9j5HufrcXjhWIsqYmyxG7Hi45wdhB5iDcFXMJqauj5viKE6FR06is16+5lrY4kZy+ZUmmJpHEWN5Qz+4Y7a8wjXq2m2u2zpj4nPzP0FtkZ4ZYlLELbsvsT+vq3KU0FUH0IIZJXwc442lqHMk1MnzGZ25r2k5l+g5xF+pSsLVUJWe8osvYKWIoKcNsLu3Knt7rFwK1PBhAEAQBAY2Jf2Zfq3/tK1nxWdsP8WPSvE80rz59fNrktWtgq4JZDZjJGlx22Gy/pXSjJRmmyFlKjOthalOG1rUWJwi5U0s9E6KGVsj3uZYNubBrg4km2rYp+KrwlTsnc8nkHJeKo4xVKkHFJPb9VYqZVh7oy8JpdNPFHt0kjGfecB/tbQWdJIj4qrwVGdTkTfci+MthagqfqnK6xHwpdB8zyR++pdZHnxUZ9UCAIDZZM/C6b6+L94XSlx49KIeUP2tXqy8D0ar4+ShAEAQET4Uvi6Xzov5GqLjPhMvPZz+Qh0PwZRipz6SEMhAEMHo/J74LT/UxfsCv6XEXQfJMd+5qdaXibBbkUIAUBUnCTgXuecTRi0c5JdbYJdrvvDX2OVZi6WbLOWx+J7j2fxzrUeBm/wBUP/nd3bO4iUUhY4OYS1zSC0jUQRsIKiJtO6L6UFOLjJXT2otvIfKz3aDHKLTsbnG3gvaCAXDmNyLjpFui1w9fhNT2nhMr5J9zfCQ1wb7nyeTJapJSEdy1ye93Q2YQJYznRk7Duc0ncCPSAuFejwkbLaWmScoe51s6WuL1P+n2eBWrsiq4G3uc9YfFb96r/dqvJ4HsFlvAWvwn2l5Fi5BYDLRQvbM4Z0j8/MabhmoDbvJtrt0KfhqUqcbSPJ5Zx9LF1lKmtSVr8pJ1IKcICuctMhnPfpqJoJeffIgQ0Bx8dt9VucdvOoGIwzbzodx6vJOXIwhwWJezZLb2P+n2EQylwF1DK2N7w8ujD7gEDWXAjXzFu3pUWtSdN2ZfZOx8cbTdSKtZ2/v+zUkLiWBb/B3jhqoCyQ3kgzWuJ2uYQdG49PJI+yrXC1c+NntR4HLuBWGr50OLPWvo969cpLFKKQIAgCA4IugPPOVmCuoqmSIjk3LojuMbjdturYekFUVam6c2j6rkvGxxeGjUW3Y+nf59Bp1yLEIAhgnnBVk+6WcVLx71DfMJ8aQi2rqBv12U3B0m5Z72I8v7S5QjToe7xf6pbfovz5lj5b/AKr6pyn4j4Uug8nkj99S6yPPioz6qEAQGyyZ+F0318X7wulLjx6UQ8oftavVl4Ho1Xx8lCAIAgInwpfF0vnRfyNUXGfCZeezn8hDofgyjFTn0kIZCAIYPR+T3wWn+pi/YFf0uIug+SY79zU60vE2C3IoQBAYmJYdHUxujmaHMdtB6NhBGsEc4WsoqSsztQr1KFRVKbs0RCXgxgJu2ado5vezbtLVEeChysvo+02ISs4Rff5khydyahoQdECXOsHPebuIG7UAAOgBSKVGNPYVWOylXxjXCbFsS2euk3K6kAIAgCAIAgCA1uJ4DT1Lg6eJr3NFgTe4G22o865zpQnrkiVh8diMOnGlNpMw+JlF5Ozvf61p7vS5CTpjG84/t5GfheDw0oIp42sDiC62022XJ27T3rpCnGHFViJiMXWxDTqycrbDPW5HCAIAgCA0+UuTkNfHmTCxFyx48Jh6Occ43rlVoxqKzJ2AyjWwVTPpvVvW5+uUqbFeDqthdaNgmbucwgd7XEEHvHSqyeEqRepXPc4b2jwVWN5vMfI/NGFxIr/Jn97PaWnu1X5STpzAc6vv5Eqya4L3Eh9c4AbdEw3J6HPGodTb9ak0sE9s+4pMoe08UnDCq7+Z/0vPuLOpKZkTAyNoaxos1rRYAKxUUlZHjalSdSTnN3b2s1+VlM6WjqI42lz3xua1o2kncudaLlTaRLybVhSxdOc3ZJq7KX4kV/kz+9nrVT7tV+U+habwHOr7+Q4kV/kz+9nrT3ar8o03gOdX38hxIr/Jn97PWnu1X5RpvAc6vv5GdgWR9bHUwPfTvDWyxucbt1APBJ28y3p4eqpptbyNjcsYKeHqRjUV3FpbeToLwVwfOAgCAICOcINBJUUMkcLS95dHZotc2e0nb0BR8TByptRLbImIp0MZGpVdkr6+wqTiRX+TP72etVnu1X5T3Wm8Bzq+/kOJFf5M/vZ6092q/KNN4DnV9/IcSK/yZ/ez1p7tV+UabwHOr7+Q4kV/kz+9nrT3ar8o05gOdX38i8cEiLKeFrxZzYo2uB2ghoBCuKatBJ8h83xc4zrzlHWnJv7matyOEAQBAEAQBAEAQBAEAQBAEAQBAEAQBAEAQBAcBACgCA5QHBQHKwAgCA4KA5CyAgCAIAUBwFgHKAIDgoAFkH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905000" cy="89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economics of immigration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1371600" y="2895600"/>
            <a:ext cx="6400800" cy="16002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2400" dirty="0" smtClean="0">
                <a:hlinkClick r:id="rId3"/>
              </a:rPr>
              <a:t>The economics of immigration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Some Immigration Numbers</a:t>
            </a:r>
            <a:endParaRPr lang="en-US" dirty="0"/>
          </a:p>
        </p:txBody>
      </p:sp>
      <p:pic>
        <p:nvPicPr>
          <p:cNvPr id="8194" name="Picture 2" descr="http://www.thepoliticalguide.com/Images/items/Immigration_numb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29675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5486400"/>
            <a:ext cx="882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Estimates vary, but some believe that as many as 20 million illegal immigrants currently reside in the United States.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Options for DACA and others?</a:t>
            </a:r>
            <a:endParaRPr lang="en-US" dirty="0"/>
          </a:p>
        </p:txBody>
      </p:sp>
      <p:pic>
        <p:nvPicPr>
          <p:cNvPr id="8194" name="Picture 2" descr="http://www.thepoliticalguide.com/Images/items/Immigration_numb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7753" y="3021330"/>
            <a:ext cx="5271447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1" y="175260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Deferred Action for Childhood Arrivals (Dreamers)</a:t>
            </a:r>
          </a:p>
          <a:p>
            <a:endParaRPr lang="en-US" sz="1400" dirty="0" smtClean="0"/>
          </a:p>
          <a:p>
            <a:r>
              <a:rPr lang="en-US" sz="2400" dirty="0" smtClean="0"/>
              <a:t>Why can’t illegal immigrants just “go home and get in line to come back legally?”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 4:</a:t>
            </a:r>
            <a:br>
              <a:rPr lang="en-US" dirty="0" smtClean="0"/>
            </a:br>
            <a:r>
              <a:rPr lang="en-US" dirty="0" smtClean="0"/>
              <a:t>corporate tax inversions</a:t>
            </a:r>
            <a:endParaRPr lang="en-US" dirty="0"/>
          </a:p>
        </p:txBody>
      </p:sp>
      <p:pic>
        <p:nvPicPr>
          <p:cNvPr id="8194" name="Picture 2" descr="http://www.thepoliticalguide.com/Images/items/Immigration_numb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3182109"/>
            <a:ext cx="5271447" cy="32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1" y="175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 Corporate Tax Inversion?</a:t>
            </a:r>
          </a:p>
          <a:p>
            <a:endParaRPr lang="en-US" sz="2400" dirty="0" smtClean="0"/>
          </a:p>
          <a:p>
            <a:r>
              <a:rPr lang="en-US" sz="2400" dirty="0" smtClean="0"/>
              <a:t>First, let’s look at Corporate Tax Rates around the world…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5814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is that really</a:t>
            </a:r>
          </a:p>
          <a:p>
            <a:r>
              <a:rPr lang="en-US" sz="2400" dirty="0" smtClean="0"/>
              <a:t>what U.S. companies</a:t>
            </a:r>
            <a:br>
              <a:rPr lang="en-US" sz="2400" dirty="0" smtClean="0"/>
            </a:br>
            <a:r>
              <a:rPr lang="en-US" sz="2400" dirty="0" smtClean="0"/>
              <a:t>pay in </a:t>
            </a:r>
            <a:br>
              <a:rPr lang="en-US" sz="2400" dirty="0" smtClean="0"/>
            </a:br>
            <a:r>
              <a:rPr lang="en-US" sz="2400" dirty="0" smtClean="0"/>
              <a:t>Corporate</a:t>
            </a:r>
            <a:br>
              <a:rPr lang="en-US" sz="2400" dirty="0" smtClean="0"/>
            </a:br>
            <a:r>
              <a:rPr lang="en-US" sz="2400" dirty="0" smtClean="0"/>
              <a:t>Taxes?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295400" y="3733800"/>
            <a:ext cx="64008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Corporate tax rates </a:t>
            </a:r>
            <a:br>
              <a:rPr lang="en-US" dirty="0" smtClean="0"/>
            </a:br>
            <a:r>
              <a:rPr lang="en-US" dirty="0" smtClean="0"/>
              <a:t>around the world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2057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Actual vs. Effective Corporate Tax Rate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Effective Tax Rate in the U.S.?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CNN Money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341963" y="3505200"/>
            <a:ext cx="64008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So, what is a corporate inversion?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40341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Corporate Tax Inversion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341963" y="3505200"/>
            <a:ext cx="64008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Wisconsin corporate inversions?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1752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about Wisconsin companies?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Milwaukee State Journal Piece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Dear I.R.S., we have moved…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2971800"/>
            <a:ext cx="419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Business </a:t>
            </a:r>
          </a:p>
          <a:p>
            <a:r>
              <a:rPr lang="en-US" sz="2400" dirty="0" smtClean="0"/>
              <a:t>Change of Address Form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752600"/>
            <a:ext cx="3768436" cy="4876800"/>
            <a:chOff x="457200" y="1752600"/>
            <a:chExt cx="3768436" cy="4876800"/>
          </a:xfrm>
        </p:grpSpPr>
        <p:pic>
          <p:nvPicPr>
            <p:cNvPr id="8194" name="Picture 2" descr="http://www.thepoliticalguide.com/Images/items/Immigration_number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57200" y="1752600"/>
              <a:ext cx="3768436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64579" y="3581400"/>
              <a:ext cx="30216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United States</a:t>
              </a:r>
            </a:p>
            <a:p>
              <a:endParaRPr lang="en-US" sz="1700" dirty="0" smtClean="0"/>
            </a:p>
            <a:p>
              <a:endParaRPr lang="en-US" sz="1700" dirty="0" smtClean="0"/>
            </a:p>
            <a:p>
              <a:r>
                <a:rPr lang="en-US" sz="1600" dirty="0" smtClean="0"/>
                <a:t>Ireland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Where do companies move their </a:t>
            </a:r>
            <a:r>
              <a:rPr lang="en-US" dirty="0" err="1" smtClean="0"/>
              <a:t>hq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194" name="Picture 2" descr="http://www.thepoliticalguide.com/Images/items/Immigration_numb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2287543"/>
            <a:ext cx="6433018" cy="41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1" y="1752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do companies go to “invert?”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5562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American voters consistently name the</a:t>
            </a:r>
            <a:br>
              <a:rPr lang="en-US" sz="2000" dirty="0" smtClean="0"/>
            </a:br>
            <a:r>
              <a:rPr lang="en-US" sz="2000" dirty="0" smtClean="0"/>
              <a:t>economy as their most pressing issue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“The Economy, stupid!”</a:t>
            </a:r>
            <a:br>
              <a:rPr lang="en-US" dirty="0" smtClean="0"/>
            </a:br>
            <a:r>
              <a:rPr lang="en-US" sz="1400" i="1" cap="none" dirty="0" smtClean="0"/>
              <a:t>-James Carville 1992 campaign</a:t>
            </a:r>
            <a:endParaRPr lang="en-US" sz="1400" i="1" cap="none" dirty="0"/>
          </a:p>
        </p:txBody>
      </p:sp>
      <p:pic>
        <p:nvPicPr>
          <p:cNvPr id="2050" name="Picture 2" descr="http://www.people-press.org/files/legacy/388-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4191000" cy="364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Voter Issues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905000"/>
            <a:ext cx="2590800" cy="459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371600" y="2286000"/>
            <a:ext cx="64008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do corporate inversions do to federal revenues?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2895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Burger Horton's Donuts Your Way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419600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Territorial Tax Policy…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is a tax haven? 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does this activity do to the U.S. Government’s revenue </a:t>
            </a:r>
            <a:br>
              <a:rPr lang="en-US" dirty="0" smtClean="0"/>
            </a:br>
            <a:r>
              <a:rPr lang="en-US" dirty="0" smtClean="0"/>
              <a:t>     and the U.S. Economy?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On a notecard: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Write your name in the top right corner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Write the name of a political issue (not one that we have discussed in class) in the top left corner</a:t>
            </a:r>
            <a:endParaRPr lang="en-US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On the lines of the notecard, write how the political issue you have identified (in Step #2) relates to economics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Toss </a:t>
            </a:r>
            <a:r>
              <a:rPr lang="en-US" sz="2000" smtClean="0"/>
              <a:t>the notecard in </a:t>
            </a:r>
            <a:r>
              <a:rPr lang="en-US" sz="2000" dirty="0" smtClean="0"/>
              <a:t>the red basket on your way out the door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Images of a Bad economy</a:t>
            </a:r>
            <a:endParaRPr lang="en-US" dirty="0"/>
          </a:p>
        </p:txBody>
      </p:sp>
      <p:pic>
        <p:nvPicPr>
          <p:cNvPr id="3074" name="Picture 2" descr="http://t0.gstatic.com/images?q=tbn:ANd9GcStGULLvH1Da6K_CRciQ7wEdGHK-I1N15cJ7BgJITPjML9yHIjkV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191000"/>
            <a:ext cx="47148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organtownprobs.files.wordpress.com/2013/11/homeless-in-morgantown.jpg"/>
          <p:cNvSpPr>
            <a:spLocks noChangeAspect="1" noChangeArrowheads="1"/>
          </p:cNvSpPr>
          <p:nvPr/>
        </p:nvSpPr>
        <p:spPr bwMode="auto">
          <a:xfrm>
            <a:off x="63500" y="-136525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" y="1600200"/>
            <a:ext cx="3809525" cy="253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48" y="1981200"/>
            <a:ext cx="3971752" cy="38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733800" cy="40690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Politicians are always running for re-election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They need to appeal to the voters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Appeal to the likeliest voters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 the U.S., that’s seniors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 are voters?</a:t>
            </a:r>
            <a:endParaRPr lang="en-US" dirty="0"/>
          </a:p>
        </p:txBody>
      </p:sp>
      <p:pic>
        <p:nvPicPr>
          <p:cNvPr id="9218" name="Picture 2" descr="http://www.pewresearch.org/files/2013/05/PF_13.05.08_VoterTurnout_0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8758"/>
            <a:ext cx="4419600" cy="41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382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There is a strong association between money and power </a:t>
            </a:r>
            <a:br>
              <a:rPr lang="en-US" sz="2000" dirty="0" smtClean="0"/>
            </a:br>
            <a:r>
              <a:rPr lang="en-US" sz="2000" dirty="0" smtClean="0"/>
              <a:t>in the U.S.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average member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of Congress has a lot </a:t>
            </a:r>
            <a:br>
              <a:rPr lang="en-US" sz="2000" dirty="0" smtClean="0"/>
            </a:br>
            <a:r>
              <a:rPr lang="en-US" sz="2000" dirty="0" smtClean="0"/>
              <a:t>more money than the </a:t>
            </a:r>
            <a:br>
              <a:rPr lang="en-US" sz="2000" dirty="0" smtClean="0"/>
            </a:br>
            <a:r>
              <a:rPr lang="en-US" sz="2000" dirty="0" smtClean="0"/>
              <a:t>average American</a:t>
            </a:r>
          </a:p>
          <a:p>
            <a:pPr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Money = Power</a:t>
            </a:r>
            <a:endParaRPr lang="en-US" dirty="0"/>
          </a:p>
        </p:txBody>
      </p:sp>
      <p:pic>
        <p:nvPicPr>
          <p:cNvPr id="6" name="Picture 5" descr="Congressional W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335705"/>
            <a:ext cx="5425440" cy="353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3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534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The cost of elections continues to reach staggering dollars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economics of </a:t>
            </a:r>
            <a:r>
              <a:rPr lang="en-US" dirty="0" err="1" smtClean="0"/>
              <a:t>u.S</a:t>
            </a:r>
            <a:r>
              <a:rPr lang="en-US" dirty="0" smtClean="0"/>
              <a:t>. politics</a:t>
            </a:r>
            <a:endParaRPr lang="en-US" dirty="0"/>
          </a:p>
        </p:txBody>
      </p:sp>
      <p:pic>
        <p:nvPicPr>
          <p:cNvPr id="8" name="Picture 7" descr="Cost of Election.PNG"/>
          <p:cNvPicPr>
            <a:picLocks noChangeAspect="1"/>
          </p:cNvPicPr>
          <p:nvPr/>
        </p:nvPicPr>
        <p:blipFill>
          <a:blip r:embed="rId3" cstate="print"/>
          <a:srcRect t="25945"/>
          <a:stretch>
            <a:fillRect/>
          </a:stretch>
        </p:blipFill>
        <p:spPr>
          <a:xfrm>
            <a:off x="304800" y="2286000"/>
            <a:ext cx="4536672" cy="4254344"/>
          </a:xfrm>
          <a:prstGeom prst="rect">
            <a:avLst/>
          </a:prstGeom>
        </p:spPr>
      </p:pic>
      <p:pic>
        <p:nvPicPr>
          <p:cNvPr id="9" name="Picture 8" descr="Cost of Election Ch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286001"/>
            <a:ext cx="39029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economics of congressional politics in Wisconsin</a:t>
            </a:r>
            <a:endParaRPr lang="en-US" dirty="0"/>
          </a:p>
        </p:txBody>
      </p:sp>
      <p:pic>
        <p:nvPicPr>
          <p:cNvPr id="6" name="Picture 5" descr="WI Congressional Spending By Candidate.PNG"/>
          <p:cNvPicPr>
            <a:picLocks noChangeAspect="1"/>
          </p:cNvPicPr>
          <p:nvPr/>
        </p:nvPicPr>
        <p:blipFill>
          <a:blip r:embed="rId3" cstate="print"/>
          <a:srcRect b="27566"/>
          <a:stretch>
            <a:fillRect/>
          </a:stretch>
        </p:blipFill>
        <p:spPr>
          <a:xfrm>
            <a:off x="1576040" y="1752600"/>
            <a:ext cx="604396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10465</TotalTime>
  <Words>1015</Words>
  <Application>Microsoft Office PowerPoint</Application>
  <PresentationFormat>On-screen Show (4:3)</PresentationFormat>
  <Paragraphs>201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Grid</vt:lpstr>
      <vt:lpstr>Economics &amp; Politics  EQ: How do money, power, and politics impact our economy?  D.12.03 D.12.06 D.12.12</vt:lpstr>
      <vt:lpstr>Background</vt:lpstr>
      <vt:lpstr>Topic 1: Elections, money, and power</vt:lpstr>
      <vt:lpstr>“The Economy, stupid!” -James Carville 1992 campaign</vt:lpstr>
      <vt:lpstr>Images of a Bad economy</vt:lpstr>
      <vt:lpstr>Who are voters?</vt:lpstr>
      <vt:lpstr>Money = Power</vt:lpstr>
      <vt:lpstr>the economics of u.S. politics</vt:lpstr>
      <vt:lpstr>the economics of congressional politics in Wisconsin</vt:lpstr>
      <vt:lpstr>the economics of congressional politics in Wisconsin</vt:lpstr>
      <vt:lpstr>the economics of Gubernatorial politics in Wisconsin</vt:lpstr>
      <vt:lpstr>Where’s all this extra  money coming from?</vt:lpstr>
      <vt:lpstr>More dark money spending</vt:lpstr>
      <vt:lpstr>10x more dark money spending!</vt:lpstr>
      <vt:lpstr>Who’s providing all this money?</vt:lpstr>
      <vt:lpstr>How does dark money get  into the campaign?</vt:lpstr>
      <vt:lpstr>That’s a lot of $$$</vt:lpstr>
      <vt:lpstr>U.S. ranks 31 out of 35 in % of eligible voters who actually voted</vt:lpstr>
      <vt:lpstr>So why don’t more people vote?</vt:lpstr>
      <vt:lpstr>Topic 2: the tax cuts and jobs act of 2018</vt:lpstr>
      <vt:lpstr>The economics of the new tax law</vt:lpstr>
      <vt:lpstr>New brackets just in time  for April madness!</vt:lpstr>
      <vt:lpstr>How much will I save?</vt:lpstr>
      <vt:lpstr>What about revenue?</vt:lpstr>
      <vt:lpstr>What about jobs to help  the economy grow?</vt:lpstr>
      <vt:lpstr>What about revenue?</vt:lpstr>
      <vt:lpstr>Does Trickle down economics  still work?</vt:lpstr>
      <vt:lpstr>Topic 3: economics of immigration</vt:lpstr>
      <vt:lpstr>economics of immigration</vt:lpstr>
      <vt:lpstr>The politics of Immigration</vt:lpstr>
      <vt:lpstr>economics of immigration</vt:lpstr>
      <vt:lpstr>Some Immigration Numbers</vt:lpstr>
      <vt:lpstr>Options for DACA and others?</vt:lpstr>
      <vt:lpstr>Topic 4: corporate tax inversions</vt:lpstr>
      <vt:lpstr>Corporate tax rates  around the world</vt:lpstr>
      <vt:lpstr>So, what is a corporate inversion?</vt:lpstr>
      <vt:lpstr>Wisconsin corporate inversions?</vt:lpstr>
      <vt:lpstr>Dear I.R.S., we have moved…</vt:lpstr>
      <vt:lpstr>Where do companies move their hq?</vt:lpstr>
      <vt:lpstr>What do corporate inversions do to federal revenues?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&amp; Politics</dc:title>
  <dc:creator>profile creator</dc:creator>
  <cp:lastModifiedBy>profile creator</cp:lastModifiedBy>
  <cp:revision>232</cp:revision>
  <cp:lastPrinted>2018-01-03T13:46:19Z</cp:lastPrinted>
  <dcterms:created xsi:type="dcterms:W3CDTF">2014-11-19T13:08:45Z</dcterms:created>
  <dcterms:modified xsi:type="dcterms:W3CDTF">2018-01-03T15:19:48Z</dcterms:modified>
</cp:coreProperties>
</file>